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7" d="100"/>
          <a:sy n="67" d="100"/>
        </p:scale>
        <p:origin x="3120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230A32-1FB7-45F2-A88B-0C1475E14952}" type="datetimeFigureOut">
              <a:rPr lang="de-AT" smtClean="0"/>
              <a:t>20.02.2018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173F35-A4CC-46D3-B48F-5D7329550E5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28066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2DF083-FDDC-4AB5-8D7D-CCC5A396EA71}" type="datetimeFigureOut">
              <a:rPr lang="de-AT" smtClean="0"/>
              <a:t>20.02.2018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4A9016-3199-4BAD-8D0B-1545485F787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4777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3BE22-AFD0-4776-BF29-8AB5263453C9}" type="datetimeFigureOut">
              <a:rPr lang="de-AT" smtClean="0"/>
              <a:t>20.02.2018</a:t>
            </a:fld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5300" y="6356350"/>
            <a:ext cx="3238500" cy="365125"/>
          </a:xfrm>
          <a:prstGeom prst="rect">
            <a:avLst/>
          </a:prstGeom>
        </p:spPr>
        <p:txBody>
          <a:bodyPr/>
          <a:lstStyle/>
          <a:p>
            <a:fld id="{B7EB658F-5018-4813-B195-133E378029E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87124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3BE22-AFD0-4776-BF29-8AB5263453C9}" type="datetimeFigureOut">
              <a:rPr lang="de-AT" smtClean="0"/>
              <a:t>20.02.2018</a:t>
            </a:fld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5300" y="6356350"/>
            <a:ext cx="3238500" cy="365125"/>
          </a:xfrm>
          <a:prstGeom prst="rect">
            <a:avLst/>
          </a:prstGeom>
        </p:spPr>
        <p:txBody>
          <a:bodyPr/>
          <a:lstStyle/>
          <a:p>
            <a:fld id="{B7EB658F-5018-4813-B195-133E378029E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3739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3BE22-AFD0-4776-BF29-8AB5263453C9}" type="datetimeFigureOut">
              <a:rPr lang="de-AT" smtClean="0"/>
              <a:t>20.02.2018</a:t>
            </a:fld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5300" y="6356350"/>
            <a:ext cx="3238500" cy="365125"/>
          </a:xfrm>
          <a:prstGeom prst="rect">
            <a:avLst/>
          </a:prstGeom>
        </p:spPr>
        <p:txBody>
          <a:bodyPr/>
          <a:lstStyle/>
          <a:p>
            <a:fld id="{B7EB658F-5018-4813-B195-133E378029E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1903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3BE22-AFD0-4776-BF29-8AB5263453C9}" type="datetimeFigureOut">
              <a:rPr lang="de-AT" smtClean="0"/>
              <a:t>20.02.2018</a:t>
            </a:fld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5300" y="6356350"/>
            <a:ext cx="3238500" cy="365125"/>
          </a:xfrm>
          <a:prstGeom prst="rect">
            <a:avLst/>
          </a:prstGeom>
        </p:spPr>
        <p:txBody>
          <a:bodyPr/>
          <a:lstStyle/>
          <a:p>
            <a:fld id="{B7EB658F-5018-4813-B195-133E378029E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94332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3BE22-AFD0-4776-BF29-8AB5263453C9}" type="datetimeFigureOut">
              <a:rPr lang="de-AT" smtClean="0"/>
              <a:t>20.02.2018</a:t>
            </a:fld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5300" y="6356350"/>
            <a:ext cx="3238500" cy="365125"/>
          </a:xfrm>
          <a:prstGeom prst="rect">
            <a:avLst/>
          </a:prstGeom>
        </p:spPr>
        <p:txBody>
          <a:bodyPr/>
          <a:lstStyle/>
          <a:p>
            <a:fld id="{B7EB658F-5018-4813-B195-133E378029E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20909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3BE22-AFD0-4776-BF29-8AB5263453C9}" type="datetimeFigureOut">
              <a:rPr lang="de-AT" smtClean="0"/>
              <a:t>20.02.2018</a:t>
            </a:fld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15300" y="6356350"/>
            <a:ext cx="3238500" cy="365125"/>
          </a:xfrm>
          <a:prstGeom prst="rect">
            <a:avLst/>
          </a:prstGeom>
        </p:spPr>
        <p:txBody>
          <a:bodyPr/>
          <a:lstStyle/>
          <a:p>
            <a:fld id="{B7EB658F-5018-4813-B195-133E378029E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13871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3BE22-AFD0-4776-BF29-8AB5263453C9}" type="datetimeFigureOut">
              <a:rPr lang="de-AT" smtClean="0"/>
              <a:t>20.02.2018</a:t>
            </a:fld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115300" y="6356350"/>
            <a:ext cx="3238500" cy="365125"/>
          </a:xfrm>
          <a:prstGeom prst="rect">
            <a:avLst/>
          </a:prstGeom>
        </p:spPr>
        <p:txBody>
          <a:bodyPr/>
          <a:lstStyle/>
          <a:p>
            <a:fld id="{B7EB658F-5018-4813-B195-133E378029E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29430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3BE22-AFD0-4776-BF29-8AB5263453C9}" type="datetimeFigureOut">
              <a:rPr lang="de-AT" smtClean="0"/>
              <a:t>20.02.2018</a:t>
            </a:fld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15300" y="6356350"/>
            <a:ext cx="3238500" cy="365125"/>
          </a:xfrm>
          <a:prstGeom prst="rect">
            <a:avLst/>
          </a:prstGeom>
        </p:spPr>
        <p:txBody>
          <a:bodyPr/>
          <a:lstStyle/>
          <a:p>
            <a:fld id="{B7EB658F-5018-4813-B195-133E378029E3}" type="slidenum">
              <a:rPr lang="de-AT" smtClean="0"/>
              <a:t>‹Nr.›</a:t>
            </a:fld>
            <a:endParaRPr lang="de-AT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32119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3BE22-AFD0-4776-BF29-8AB5263453C9}" type="datetimeFigureOut">
              <a:rPr lang="de-AT" smtClean="0"/>
              <a:t>20.02.2018</a:t>
            </a:fld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15300" y="6356350"/>
            <a:ext cx="3238500" cy="365125"/>
          </a:xfrm>
          <a:prstGeom prst="rect">
            <a:avLst/>
          </a:prstGeom>
        </p:spPr>
        <p:txBody>
          <a:bodyPr/>
          <a:lstStyle/>
          <a:p>
            <a:fld id="{B7EB658F-5018-4813-B195-133E378029E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45146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3BE22-AFD0-4776-BF29-8AB5263453C9}" type="datetimeFigureOut">
              <a:rPr lang="de-AT" smtClean="0"/>
              <a:t>20.02.2018</a:t>
            </a:fld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15300" y="6356350"/>
            <a:ext cx="3238500" cy="365125"/>
          </a:xfrm>
          <a:prstGeom prst="rect">
            <a:avLst/>
          </a:prstGeom>
        </p:spPr>
        <p:txBody>
          <a:bodyPr/>
          <a:lstStyle/>
          <a:p>
            <a:fld id="{B7EB658F-5018-4813-B195-133E378029E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33532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3BE22-AFD0-4776-BF29-8AB5263453C9}" type="datetimeFigureOut">
              <a:rPr lang="de-AT" smtClean="0"/>
              <a:t>20.02.2018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1184031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This project is co-financed by the European Regional Development Fund</a:t>
            </a:r>
            <a:br>
              <a:rPr lang="en-US" dirty="0" smtClean="0"/>
            </a:br>
            <a:r>
              <a:rPr lang="en-US" dirty="0" smtClean="0"/>
              <a:t>through the </a:t>
            </a:r>
            <a:r>
              <a:rPr lang="en-US" dirty="0" err="1" smtClean="0"/>
              <a:t>Interreg</a:t>
            </a:r>
            <a:r>
              <a:rPr lang="en-US" dirty="0" smtClean="0"/>
              <a:t> Alpine Space </a:t>
            </a:r>
            <a:r>
              <a:rPr lang="en-US" dirty="0" err="1" smtClean="0"/>
              <a:t>programme</a:t>
            </a:r>
            <a:endParaRPr lang="de-AT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15300" y="6356350"/>
            <a:ext cx="3238500" cy="365125"/>
          </a:xfrm>
          <a:prstGeom prst="rect">
            <a:avLst/>
          </a:prstGeom>
        </p:spPr>
        <p:txBody>
          <a:bodyPr/>
          <a:lstStyle/>
          <a:p>
            <a:fld id="{B7EB658F-5018-4813-B195-133E378029E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5260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 dirty="0" smtClean="0"/>
              <a:t>06/12/16</a:t>
            </a:r>
            <a:endParaRPr lang="de-AT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3780692" y="6356350"/>
            <a:ext cx="48445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900" b="0" u="none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This project is co-financed by the European Regional Development Fund</a:t>
            </a:r>
            <a:br>
              <a:rPr lang="en-US" dirty="0" smtClean="0"/>
            </a:br>
            <a:r>
              <a:rPr lang="en-US" dirty="0" smtClean="0"/>
              <a:t>through the </a:t>
            </a:r>
            <a:r>
              <a:rPr lang="en-US" dirty="0" err="1" smtClean="0"/>
              <a:t>Interreg</a:t>
            </a:r>
            <a:r>
              <a:rPr lang="en-US" dirty="0" smtClean="0"/>
              <a:t> Alpine Space </a:t>
            </a:r>
            <a:r>
              <a:rPr lang="en-US" dirty="0" err="1" smtClean="0"/>
              <a:t>programme</a:t>
            </a:r>
            <a:endParaRPr lang="de-A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6156326"/>
            <a:ext cx="12192000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9364132" y="6356349"/>
            <a:ext cx="1989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900" b="0" u="none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 smtClean="0"/>
              <a:t>Company Logo</a:t>
            </a:r>
            <a:endParaRPr lang="de-AT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5515525"/>
            <a:ext cx="605069" cy="6408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465733" y="95007"/>
            <a:ext cx="2607480" cy="10913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3470442" y="6203339"/>
            <a:ext cx="960795" cy="64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873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.png"/><Relationship Id="rId2" Type="http://schemas.openxmlformats.org/officeDocument/2006/relationships/hyperlink" Target="mailto:bifocalps@fraunhofer.a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bifocalps@fraunhofer.at" TargetMode="External"/><Relationship Id="rId2" Type="http://schemas.openxmlformats.org/officeDocument/2006/relationships/hyperlink" Target="http://pilotfabrik.tuwien.ac.at/en/kontakt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>
            <a:normAutofit/>
          </a:bodyPr>
          <a:lstStyle/>
          <a:p>
            <a:r>
              <a:rPr lang="fr-FR" dirty="0" smtClean="0"/>
              <a:t>Activity A.T3.2 – Local workshop in Vienna</a:t>
            </a:r>
            <a:endParaRPr lang="de-AT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r>
              <a:rPr lang="en-US" kern="0" dirty="0"/>
              <a:t>22.02.2018 - 13:00-18:00</a:t>
            </a:r>
            <a:endParaRPr lang="de-AT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4014" y="6223779"/>
            <a:ext cx="3381375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35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e-AT" dirty="0" smtClean="0"/>
              <a:t>Key </a:t>
            </a:r>
            <a:r>
              <a:rPr lang="en-US" dirty="0" smtClean="0"/>
              <a:t>facts</a:t>
            </a:r>
            <a:r>
              <a:rPr lang="de-AT" dirty="0" smtClean="0"/>
              <a:t> </a:t>
            </a:r>
            <a:r>
              <a:rPr lang="de-AT" dirty="0" err="1" smtClean="0"/>
              <a:t>about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Workshop</a:t>
            </a:r>
            <a:endParaRPr lang="de-AT" dirty="0"/>
          </a:p>
        </p:txBody>
      </p:sp>
      <p:sp>
        <p:nvSpPr>
          <p:cNvPr id="5" name="Inhaltsplatzhalter 2"/>
          <p:cNvSpPr txBox="1">
            <a:spLocks/>
          </p:cNvSpPr>
          <p:nvPr/>
        </p:nvSpPr>
        <p:spPr bwMode="auto">
          <a:xfrm>
            <a:off x="838200" y="1600200"/>
            <a:ext cx="6783977" cy="439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200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0"/>
              </a:spcBef>
              <a:spcAft>
                <a:spcPct val="40000"/>
              </a:spcAft>
              <a:buClr>
                <a:srgbClr val="179C7D"/>
              </a:buClr>
              <a:buFont typeface="Wingdings" pitchFamily="2" charset="2"/>
              <a:buNone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307975" algn="l" rtl="0" fontAlgn="base">
              <a:spcBef>
                <a:spcPct val="0"/>
              </a:spcBef>
              <a:spcAft>
                <a:spcPct val="40000"/>
              </a:spcAft>
              <a:buClr>
                <a:srgbClr val="A8AFAF"/>
              </a:buClr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2pPr>
            <a:lvl3pPr marL="708025" indent="-246063" algn="l" rtl="0" fontAlgn="base">
              <a:spcBef>
                <a:spcPct val="0"/>
              </a:spcBef>
              <a:spcAft>
                <a:spcPct val="40000"/>
              </a:spcAft>
              <a:buClr>
                <a:srgbClr val="A8AFAF"/>
              </a:buClr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3pPr>
            <a:lvl4pPr marL="952500" indent="-242888" algn="l" rtl="0" fontAlgn="base">
              <a:spcBef>
                <a:spcPct val="0"/>
              </a:spcBef>
              <a:spcAft>
                <a:spcPct val="40000"/>
              </a:spcAft>
              <a:buClr>
                <a:srgbClr val="A8AFAF"/>
              </a:buClr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4pPr>
            <a:lvl5pPr marL="1196975" indent="-242888" algn="l" rtl="0" fontAlgn="base">
              <a:spcBef>
                <a:spcPct val="0"/>
              </a:spcBef>
              <a:spcAft>
                <a:spcPct val="40000"/>
              </a:spcAft>
              <a:buClr>
                <a:srgbClr val="A8AFAF"/>
              </a:buClr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5pPr>
            <a:lvl6pPr marL="1536700" indent="-277813" algn="l" rtl="0" fontAlgn="base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6pPr>
            <a:lvl7pPr marL="1993900" indent="-277813" algn="l" rtl="0" fontAlgn="base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7pPr>
            <a:lvl8pPr marL="2451100" indent="-277813" algn="l" rtl="0" fontAlgn="base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8pPr>
            <a:lvl9pPr marL="2908300" indent="-277813" algn="l" rtl="0" fontAlgn="base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chemeClr val="accent4"/>
              </a:buClr>
            </a:pPr>
            <a:r>
              <a:rPr lang="en-US" sz="1800" u="sng" kern="0" dirty="0" smtClean="0"/>
              <a:t>Date: </a:t>
            </a:r>
            <a:br>
              <a:rPr lang="en-US" sz="1800" u="sng" kern="0" dirty="0" smtClean="0"/>
            </a:br>
            <a:r>
              <a:rPr lang="en-US" sz="1800" kern="0" dirty="0" smtClean="0"/>
              <a:t>22.02.2018 - 13:00-18:00</a:t>
            </a:r>
          </a:p>
          <a:p>
            <a:pPr lvl="1">
              <a:buClr>
                <a:schemeClr val="accent4"/>
              </a:buClr>
            </a:pPr>
            <a:r>
              <a:rPr lang="en-US" sz="1800" kern="0" dirty="0" smtClean="0"/>
              <a:t>Origin Language: German </a:t>
            </a:r>
            <a:endParaRPr lang="en-US" sz="1800" kern="0" dirty="0" smtClean="0"/>
          </a:p>
          <a:p>
            <a:pPr lvl="1">
              <a:buClr>
                <a:schemeClr val="accent4"/>
              </a:buClr>
            </a:pPr>
            <a:r>
              <a:rPr lang="en-US" sz="1800" u="sng" kern="0" dirty="0" smtClean="0"/>
              <a:t>Address</a:t>
            </a:r>
            <a:r>
              <a:rPr lang="en-US" sz="1800" u="sng" kern="0" dirty="0" smtClean="0"/>
              <a:t>: </a:t>
            </a:r>
            <a:br>
              <a:rPr lang="en-US" sz="1800" u="sng" kern="0" dirty="0" smtClean="0"/>
            </a:br>
            <a:r>
              <a:rPr lang="en-US" sz="1800" kern="0" dirty="0" smtClean="0"/>
              <a:t>TU Wien </a:t>
            </a:r>
            <a:r>
              <a:rPr lang="en-US" sz="1800" kern="0" dirty="0" err="1" smtClean="0"/>
              <a:t>Pilotfabrik</a:t>
            </a:r>
            <a:r>
              <a:rPr lang="en-US" sz="1800" kern="0" dirty="0" smtClean="0"/>
              <a:t> </a:t>
            </a:r>
            <a:r>
              <a:rPr lang="en-US" sz="1800" kern="0" dirty="0" err="1" smtClean="0"/>
              <a:t>Industrie</a:t>
            </a:r>
            <a:r>
              <a:rPr lang="en-US" sz="1800" kern="0" dirty="0" smtClean="0"/>
              <a:t> 4.0</a:t>
            </a:r>
            <a:br>
              <a:rPr lang="en-US" sz="1800" kern="0" dirty="0" smtClean="0"/>
            </a:br>
            <a:r>
              <a:rPr lang="en-US" sz="1800" kern="0" dirty="0" smtClean="0"/>
              <a:t>A-1220 Wien, </a:t>
            </a:r>
            <a:r>
              <a:rPr lang="en-US" sz="1800" kern="0" dirty="0" err="1" smtClean="0"/>
              <a:t>Seestadtstraße</a:t>
            </a:r>
            <a:r>
              <a:rPr lang="en-US" sz="1800" kern="0" dirty="0" smtClean="0"/>
              <a:t> 27</a:t>
            </a:r>
          </a:p>
          <a:p>
            <a:pPr lvl="1">
              <a:buClr>
                <a:schemeClr val="accent4"/>
              </a:buClr>
            </a:pPr>
            <a:r>
              <a:rPr lang="en-US" sz="1800" u="sng" kern="0" dirty="0" smtClean="0"/>
              <a:t>Aim of the Workshop:</a:t>
            </a:r>
            <a:r>
              <a:rPr lang="en-US" sz="1800" kern="0" dirty="0" smtClean="0"/>
              <a:t> </a:t>
            </a:r>
          </a:p>
          <a:p>
            <a:pPr lvl="2">
              <a:buClr>
                <a:schemeClr val="accent3"/>
              </a:buClr>
              <a:buSzPct val="90000"/>
            </a:pPr>
            <a:r>
              <a:rPr lang="en-US" sz="1600" kern="0" dirty="0" smtClean="0"/>
              <a:t>Workshop with companies (SMEs) to boost their innovation potential in the field of Factory of the Future</a:t>
            </a:r>
          </a:p>
          <a:p>
            <a:pPr lvl="2">
              <a:buClr>
                <a:schemeClr val="accent3"/>
              </a:buClr>
              <a:buSzPct val="90000"/>
            </a:pPr>
            <a:r>
              <a:rPr lang="en-US" sz="1600" kern="0" dirty="0" smtClean="0"/>
              <a:t>Validation of the impact indicator system developed in WP3</a:t>
            </a:r>
          </a:p>
          <a:p>
            <a:pPr lvl="1">
              <a:buClr>
                <a:schemeClr val="accent4"/>
              </a:buClr>
            </a:pPr>
            <a:r>
              <a:rPr lang="en-US" sz="1800" kern="0" dirty="0" smtClean="0"/>
              <a:t>Registrations: </a:t>
            </a:r>
            <a:r>
              <a:rPr lang="en-US" sz="1800" kern="0" dirty="0" smtClean="0">
                <a:hlinkClick r:id="rId2"/>
              </a:rPr>
              <a:t>bifocalps@fraunhofer.at</a:t>
            </a:r>
            <a:r>
              <a:rPr lang="en-US" sz="1800" kern="0" dirty="0" smtClean="0"/>
              <a:t> </a:t>
            </a:r>
            <a:endParaRPr lang="en-US" sz="1800" kern="0" dirty="0"/>
          </a:p>
          <a:p>
            <a:pPr lvl="1">
              <a:buClr>
                <a:schemeClr val="accent4"/>
              </a:buClr>
            </a:pPr>
            <a:r>
              <a:rPr lang="en-US" sz="1800" kern="0" dirty="0" smtClean="0"/>
              <a:t>Participation is free of charge</a:t>
            </a:r>
          </a:p>
        </p:txBody>
      </p:sp>
      <p:pic>
        <p:nvPicPr>
          <p:cNvPr id="6" name="Picture 5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757" t="5956" r="29763"/>
          <a:stretch>
            <a:fillRect/>
          </a:stretch>
        </p:blipFill>
        <p:spPr bwMode="auto">
          <a:xfrm>
            <a:off x="6361612" y="1600199"/>
            <a:ext cx="2321396" cy="1750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0667" y="4847590"/>
            <a:ext cx="1712881" cy="716906"/>
          </a:xfrm>
          <a:prstGeom prst="rect">
            <a:avLst/>
          </a:prstGeom>
        </p:spPr>
      </p:pic>
      <p:pic>
        <p:nvPicPr>
          <p:cNvPr id="8" name="Grafi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668" y="3141053"/>
            <a:ext cx="1712876" cy="1384954"/>
          </a:xfrm>
          <a:prstGeom prst="rect">
            <a:avLst/>
          </a:prstGeom>
        </p:spPr>
      </p:pic>
      <p:pic>
        <p:nvPicPr>
          <p:cNvPr id="9" name="Picture 3" descr="C:\Dokumente und Einstellungen\dp\Desktop\temp\austria.emf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9000667" y="2379558"/>
            <a:ext cx="1712877" cy="469522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84014" y="6223779"/>
            <a:ext cx="3381375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228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de-AT" sz="4000" dirty="0" smtClean="0"/>
              <a:t>Final Agenda – 22.02.2018 – 13:00-18:00 </a:t>
            </a:r>
            <a:endParaRPr lang="de-AT" sz="4000" dirty="0"/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0667" y="4847590"/>
            <a:ext cx="1712881" cy="716906"/>
          </a:xfrm>
          <a:prstGeom prst="rect">
            <a:avLst/>
          </a:prstGeom>
        </p:spPr>
      </p:pic>
      <p:pic>
        <p:nvPicPr>
          <p:cNvPr id="6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668" y="3141053"/>
            <a:ext cx="1712876" cy="1384954"/>
          </a:xfrm>
          <a:prstGeom prst="rect">
            <a:avLst/>
          </a:prstGeom>
        </p:spPr>
      </p:pic>
      <p:pic>
        <p:nvPicPr>
          <p:cNvPr id="7" name="Picture 3" descr="C:\Dokumente und Einstellungen\dp\Desktop\temp\austria.em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000667" y="2379558"/>
            <a:ext cx="1712877" cy="469522"/>
          </a:xfrm>
          <a:prstGeom prst="rect">
            <a:avLst/>
          </a:prstGeom>
          <a:noFill/>
        </p:spPr>
      </p:pic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1012371" y="1443446"/>
            <a:ext cx="7073538" cy="455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200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0"/>
              </a:spcBef>
              <a:spcAft>
                <a:spcPct val="40000"/>
              </a:spcAft>
              <a:buClr>
                <a:srgbClr val="179C7D"/>
              </a:buClr>
              <a:buFont typeface="Wingdings" pitchFamily="2" charset="2"/>
              <a:buNone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307975" algn="l" rtl="0" fontAlgn="base">
              <a:spcBef>
                <a:spcPct val="0"/>
              </a:spcBef>
              <a:spcAft>
                <a:spcPct val="40000"/>
              </a:spcAft>
              <a:buClr>
                <a:srgbClr val="A8AFAF"/>
              </a:buClr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2pPr>
            <a:lvl3pPr marL="708025" indent="-246063" algn="l" rtl="0" fontAlgn="base">
              <a:spcBef>
                <a:spcPct val="0"/>
              </a:spcBef>
              <a:spcAft>
                <a:spcPct val="40000"/>
              </a:spcAft>
              <a:buClr>
                <a:srgbClr val="A8AFAF"/>
              </a:buClr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3pPr>
            <a:lvl4pPr marL="952500" indent="-242888" algn="l" rtl="0" fontAlgn="base">
              <a:spcBef>
                <a:spcPct val="0"/>
              </a:spcBef>
              <a:spcAft>
                <a:spcPct val="40000"/>
              </a:spcAft>
              <a:buClr>
                <a:srgbClr val="A8AFAF"/>
              </a:buClr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4pPr>
            <a:lvl5pPr marL="1196975" indent="-242888" algn="l" rtl="0" fontAlgn="base">
              <a:spcBef>
                <a:spcPct val="0"/>
              </a:spcBef>
              <a:spcAft>
                <a:spcPct val="40000"/>
              </a:spcAft>
              <a:buClr>
                <a:srgbClr val="A8AFAF"/>
              </a:buClr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5pPr>
            <a:lvl6pPr marL="1536700" indent="-277813" algn="l" rtl="0" fontAlgn="base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6pPr>
            <a:lvl7pPr marL="1993900" indent="-277813" algn="l" rtl="0" fontAlgn="base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7pPr>
            <a:lvl8pPr marL="2451100" indent="-277813" algn="l" rtl="0" fontAlgn="base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8pPr>
            <a:lvl9pPr marL="2908300" indent="-277813" algn="l" rtl="0" fontAlgn="base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chemeClr val="accent4"/>
              </a:buClr>
            </a:pPr>
            <a:r>
              <a:rPr lang="de-AT" sz="1800" kern="0" dirty="0"/>
              <a:t>13:00 – 13:15 | </a:t>
            </a:r>
            <a:r>
              <a:rPr lang="de-AT" sz="1800" kern="0" dirty="0" smtClean="0"/>
              <a:t>Registration</a:t>
            </a:r>
            <a:endParaRPr lang="de-AT" sz="1800" kern="0" dirty="0"/>
          </a:p>
          <a:p>
            <a:pPr lvl="1">
              <a:buClr>
                <a:schemeClr val="accent4"/>
              </a:buClr>
            </a:pPr>
            <a:r>
              <a:rPr lang="de-AT" sz="1800" kern="0" dirty="0"/>
              <a:t>13:15 – 13:30 </a:t>
            </a:r>
            <a:r>
              <a:rPr lang="de-AT" sz="1800" kern="0" dirty="0" smtClean="0"/>
              <a:t>|Welcome-</a:t>
            </a:r>
            <a:r>
              <a:rPr lang="de-AT" sz="1800" kern="0" dirty="0" err="1" smtClean="0"/>
              <a:t>words</a:t>
            </a:r>
            <a:r>
              <a:rPr lang="de-AT" sz="1800" kern="0" dirty="0" smtClean="0"/>
              <a:t> - Fraunhofer </a:t>
            </a:r>
            <a:r>
              <a:rPr lang="de-AT" sz="1800" kern="0" dirty="0"/>
              <a:t>&amp; Wirtschaftsagentur</a:t>
            </a:r>
          </a:p>
          <a:p>
            <a:pPr lvl="1">
              <a:buClr>
                <a:schemeClr val="accent4"/>
              </a:buClr>
            </a:pPr>
            <a:r>
              <a:rPr lang="de-AT" sz="1800" kern="0" dirty="0"/>
              <a:t>13:30 – 13:45 | </a:t>
            </a:r>
            <a:r>
              <a:rPr lang="de-AT" sz="1800" kern="0" dirty="0" err="1" smtClean="0"/>
              <a:t>Presentation</a:t>
            </a:r>
            <a:r>
              <a:rPr lang="de-AT" sz="1800" kern="0" dirty="0" smtClean="0"/>
              <a:t> »</a:t>
            </a:r>
            <a:r>
              <a:rPr lang="de-AT" sz="1800" kern="0" dirty="0" err="1" smtClean="0"/>
              <a:t>BIFOCAlps</a:t>
            </a:r>
            <a:r>
              <a:rPr lang="de-AT" sz="1800" kern="0" dirty="0"/>
              <a:t>«</a:t>
            </a:r>
          </a:p>
          <a:p>
            <a:pPr lvl="1">
              <a:buClr>
                <a:schemeClr val="accent4"/>
              </a:buClr>
            </a:pPr>
            <a:r>
              <a:rPr lang="de-AT" sz="1800" kern="0" dirty="0"/>
              <a:t>13:45 – 14:00 | </a:t>
            </a:r>
            <a:r>
              <a:rPr lang="de-AT" sz="1800" kern="0" dirty="0" err="1" smtClean="0"/>
              <a:t>Keynote-speech</a:t>
            </a:r>
            <a:r>
              <a:rPr lang="de-AT" sz="1800" kern="0" dirty="0" smtClean="0"/>
              <a:t> »Factory </a:t>
            </a:r>
            <a:r>
              <a:rPr lang="de-AT" sz="1800" kern="0" dirty="0" err="1" smtClean="0"/>
              <a:t>of</a:t>
            </a:r>
            <a:r>
              <a:rPr lang="de-AT" sz="1800" kern="0" dirty="0" smtClean="0"/>
              <a:t> </a:t>
            </a:r>
            <a:r>
              <a:rPr lang="de-AT" sz="1800" kern="0" dirty="0" err="1" smtClean="0"/>
              <a:t>the</a:t>
            </a:r>
            <a:r>
              <a:rPr lang="de-AT" sz="1800" kern="0" dirty="0" smtClean="0"/>
              <a:t> Future«</a:t>
            </a:r>
            <a:endParaRPr lang="de-AT" sz="1800" kern="0" dirty="0"/>
          </a:p>
          <a:p>
            <a:pPr lvl="1">
              <a:buClr>
                <a:schemeClr val="accent4"/>
              </a:buClr>
            </a:pPr>
            <a:r>
              <a:rPr lang="de-AT" sz="1800" kern="0" dirty="0"/>
              <a:t>14:00 – 14:15 | </a:t>
            </a:r>
            <a:r>
              <a:rPr lang="de-AT" sz="1800" kern="0" dirty="0" err="1" smtClean="0"/>
              <a:t>Presentation</a:t>
            </a:r>
            <a:r>
              <a:rPr lang="de-AT" sz="1800" kern="0" dirty="0" smtClean="0"/>
              <a:t> WP3 – Impact </a:t>
            </a:r>
            <a:r>
              <a:rPr lang="de-AT" sz="1800" kern="0" dirty="0" err="1" smtClean="0"/>
              <a:t>indicator</a:t>
            </a:r>
            <a:r>
              <a:rPr lang="de-AT" sz="1800" kern="0" dirty="0" smtClean="0"/>
              <a:t> </a:t>
            </a:r>
            <a:r>
              <a:rPr lang="de-AT" sz="1800" kern="0" dirty="0" err="1" smtClean="0"/>
              <a:t>system</a:t>
            </a:r>
            <a:endParaRPr lang="de-AT" sz="1800" kern="0" dirty="0" smtClean="0"/>
          </a:p>
          <a:p>
            <a:pPr lvl="1">
              <a:buClr>
                <a:schemeClr val="accent4"/>
              </a:buClr>
            </a:pPr>
            <a:r>
              <a:rPr lang="de-AT" sz="1800" kern="0" dirty="0" smtClean="0"/>
              <a:t>14:15</a:t>
            </a:r>
            <a:r>
              <a:rPr lang="de-AT" sz="1800" kern="0" dirty="0"/>
              <a:t>– 14:45 | </a:t>
            </a:r>
            <a:r>
              <a:rPr lang="de-AT" sz="1800" kern="0" dirty="0" smtClean="0"/>
              <a:t>Coffee break</a:t>
            </a:r>
            <a:endParaRPr lang="de-AT" sz="1800" kern="0" dirty="0"/>
          </a:p>
          <a:p>
            <a:pPr lvl="1">
              <a:buClr>
                <a:schemeClr val="accent4"/>
              </a:buClr>
            </a:pPr>
            <a:r>
              <a:rPr lang="de-AT" sz="1800" kern="0" dirty="0"/>
              <a:t>14:45 – 16:00 | </a:t>
            </a:r>
            <a:r>
              <a:rPr lang="en-US" sz="1800" kern="0" dirty="0"/>
              <a:t>World Café – Exchange of ideas and experiences </a:t>
            </a:r>
            <a:r>
              <a:rPr lang="en-US" sz="1800" kern="0" dirty="0" smtClean="0"/>
              <a:t>to</a:t>
            </a:r>
          </a:p>
          <a:p>
            <a:pPr lvl="2">
              <a:buClr>
                <a:schemeClr val="bg1">
                  <a:lumMod val="65000"/>
                </a:schemeClr>
              </a:buClr>
            </a:pPr>
            <a:r>
              <a:rPr lang="de-AT" sz="1600" kern="0" dirty="0" smtClean="0"/>
              <a:t>Critical </a:t>
            </a:r>
            <a:r>
              <a:rPr lang="de-AT" sz="1600" kern="0" dirty="0" err="1" smtClean="0"/>
              <a:t>Success</a:t>
            </a:r>
            <a:r>
              <a:rPr lang="de-AT" sz="1600" kern="0" dirty="0" smtClean="0"/>
              <a:t> </a:t>
            </a:r>
            <a:r>
              <a:rPr lang="de-AT" sz="1600" kern="0" dirty="0" err="1" smtClean="0"/>
              <a:t>Factors</a:t>
            </a:r>
            <a:endParaRPr lang="de-AT" sz="1600" kern="0" dirty="0"/>
          </a:p>
          <a:p>
            <a:pPr lvl="2">
              <a:buClr>
                <a:schemeClr val="accent3"/>
              </a:buClr>
            </a:pPr>
            <a:r>
              <a:rPr lang="de-AT" sz="1600" kern="0" dirty="0" err="1" smtClean="0"/>
              <a:t>Cooperations</a:t>
            </a:r>
            <a:r>
              <a:rPr lang="de-AT" sz="1600" kern="0" dirty="0" smtClean="0"/>
              <a:t> </a:t>
            </a:r>
            <a:r>
              <a:rPr lang="de-AT" sz="1600" kern="0" dirty="0" err="1" smtClean="0"/>
              <a:t>with</a:t>
            </a:r>
            <a:r>
              <a:rPr lang="de-AT" sz="1600" kern="0" dirty="0" smtClean="0"/>
              <a:t> </a:t>
            </a:r>
            <a:r>
              <a:rPr lang="de-AT" sz="1600" kern="0" dirty="0" err="1" smtClean="0"/>
              <a:t>companies</a:t>
            </a:r>
            <a:r>
              <a:rPr lang="de-AT" sz="1600" kern="0" dirty="0" smtClean="0"/>
              <a:t> </a:t>
            </a:r>
            <a:r>
              <a:rPr lang="de-AT" sz="1600" kern="0" dirty="0" err="1" smtClean="0"/>
              <a:t>and</a:t>
            </a:r>
            <a:r>
              <a:rPr lang="de-AT" sz="1600" kern="0" dirty="0" smtClean="0"/>
              <a:t> </a:t>
            </a:r>
            <a:r>
              <a:rPr lang="de-AT" sz="1600" kern="0" dirty="0" err="1" smtClean="0"/>
              <a:t>research</a:t>
            </a:r>
            <a:r>
              <a:rPr lang="de-AT" sz="1600" kern="0" dirty="0" smtClean="0"/>
              <a:t> </a:t>
            </a:r>
            <a:r>
              <a:rPr lang="de-AT" sz="1600" kern="0" dirty="0" err="1" smtClean="0"/>
              <a:t>activities</a:t>
            </a:r>
            <a:endParaRPr lang="de-AT" sz="1600" kern="0" dirty="0"/>
          </a:p>
          <a:p>
            <a:pPr lvl="2">
              <a:buClr>
                <a:schemeClr val="accent3"/>
              </a:buClr>
            </a:pPr>
            <a:r>
              <a:rPr lang="de-AT" sz="1600" kern="0" dirty="0" err="1" smtClean="0"/>
              <a:t>Indicators</a:t>
            </a:r>
            <a:r>
              <a:rPr lang="de-AT" sz="1600" kern="0" dirty="0" smtClean="0"/>
              <a:t> </a:t>
            </a:r>
            <a:r>
              <a:rPr lang="de-AT" sz="1600" kern="0" dirty="0"/>
              <a:t>for »Factory </a:t>
            </a:r>
            <a:r>
              <a:rPr lang="de-AT" sz="1600" kern="0" dirty="0" err="1"/>
              <a:t>of</a:t>
            </a:r>
            <a:r>
              <a:rPr lang="de-AT" sz="1600" kern="0" dirty="0"/>
              <a:t> </a:t>
            </a:r>
            <a:r>
              <a:rPr lang="de-AT" sz="1600" kern="0" dirty="0" err="1"/>
              <a:t>the</a:t>
            </a:r>
            <a:r>
              <a:rPr lang="de-AT" sz="1600" kern="0" dirty="0"/>
              <a:t> Future</a:t>
            </a:r>
            <a:r>
              <a:rPr lang="de-AT" sz="1600" kern="0" dirty="0" smtClean="0"/>
              <a:t>«</a:t>
            </a:r>
            <a:endParaRPr lang="de-AT" sz="1600" kern="0" dirty="0"/>
          </a:p>
          <a:p>
            <a:pPr lvl="1">
              <a:buClr>
                <a:schemeClr val="accent4"/>
              </a:buClr>
            </a:pPr>
            <a:r>
              <a:rPr lang="de-AT" sz="1800" kern="0" dirty="0"/>
              <a:t>16:00 – 17:30 | </a:t>
            </a:r>
            <a:r>
              <a:rPr lang="en-US" sz="1800" kern="0" dirty="0"/>
              <a:t>Guided tour through the «</a:t>
            </a:r>
            <a:r>
              <a:rPr lang="en-US" sz="1800" kern="0" dirty="0" err="1"/>
              <a:t>Pilotfabrik</a:t>
            </a:r>
            <a:r>
              <a:rPr lang="en-US" sz="1800" kern="0" dirty="0"/>
              <a:t> </a:t>
            </a:r>
            <a:r>
              <a:rPr lang="en-US" sz="1800" kern="0" dirty="0" err="1"/>
              <a:t>Indstrie</a:t>
            </a:r>
            <a:r>
              <a:rPr lang="en-US" sz="1800" kern="0" dirty="0"/>
              <a:t> 4.0»</a:t>
            </a:r>
          </a:p>
          <a:p>
            <a:pPr lvl="1">
              <a:buClr>
                <a:schemeClr val="accent4"/>
              </a:buClr>
            </a:pPr>
            <a:r>
              <a:rPr lang="de-AT" sz="1800" kern="0" dirty="0" smtClean="0"/>
              <a:t>17:30 </a:t>
            </a:r>
            <a:r>
              <a:rPr lang="de-AT" sz="1800" kern="0" dirty="0"/>
              <a:t>– 18:00 | Networking</a:t>
            </a:r>
          </a:p>
          <a:p>
            <a:pPr lvl="1">
              <a:buClr>
                <a:schemeClr val="accent4"/>
              </a:buClr>
            </a:pPr>
            <a:endParaRPr lang="en-US" sz="1800" kern="0" dirty="0"/>
          </a:p>
          <a:p>
            <a:pPr lvl="2">
              <a:buClr>
                <a:schemeClr val="accent4"/>
              </a:buClr>
            </a:pPr>
            <a:endParaRPr lang="en-US" sz="1800" kern="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4014" y="6223779"/>
            <a:ext cx="3381375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203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e-AT" dirty="0" smtClean="0"/>
              <a:t>Further </a:t>
            </a:r>
            <a:r>
              <a:rPr lang="de-AT" dirty="0" err="1" smtClean="0"/>
              <a:t>information</a:t>
            </a:r>
            <a:endParaRPr lang="de-AT" dirty="0"/>
          </a:p>
        </p:txBody>
      </p:sp>
      <p:sp>
        <p:nvSpPr>
          <p:cNvPr id="5" name="Inhaltsplatzhalter 2"/>
          <p:cNvSpPr txBox="1">
            <a:spLocks/>
          </p:cNvSpPr>
          <p:nvPr/>
        </p:nvSpPr>
        <p:spPr bwMode="auto">
          <a:xfrm>
            <a:off x="1012371" y="1443446"/>
            <a:ext cx="5710509" cy="455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200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0"/>
              </a:spcBef>
              <a:spcAft>
                <a:spcPct val="40000"/>
              </a:spcAft>
              <a:buClr>
                <a:srgbClr val="179C7D"/>
              </a:buClr>
              <a:buFont typeface="Wingdings" pitchFamily="2" charset="2"/>
              <a:buNone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307975" algn="l" rtl="0" fontAlgn="base">
              <a:spcBef>
                <a:spcPct val="0"/>
              </a:spcBef>
              <a:spcAft>
                <a:spcPct val="40000"/>
              </a:spcAft>
              <a:buClr>
                <a:srgbClr val="A8AFAF"/>
              </a:buClr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2pPr>
            <a:lvl3pPr marL="708025" indent="-246063" algn="l" rtl="0" fontAlgn="base">
              <a:spcBef>
                <a:spcPct val="0"/>
              </a:spcBef>
              <a:spcAft>
                <a:spcPct val="40000"/>
              </a:spcAft>
              <a:buClr>
                <a:srgbClr val="A8AFAF"/>
              </a:buClr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3pPr>
            <a:lvl4pPr marL="952500" indent="-242888" algn="l" rtl="0" fontAlgn="base">
              <a:spcBef>
                <a:spcPct val="0"/>
              </a:spcBef>
              <a:spcAft>
                <a:spcPct val="40000"/>
              </a:spcAft>
              <a:buClr>
                <a:srgbClr val="A8AFAF"/>
              </a:buClr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4pPr>
            <a:lvl5pPr marL="1196975" indent="-242888" algn="l" rtl="0" fontAlgn="base">
              <a:spcBef>
                <a:spcPct val="0"/>
              </a:spcBef>
              <a:spcAft>
                <a:spcPct val="40000"/>
              </a:spcAft>
              <a:buClr>
                <a:srgbClr val="A8AFAF"/>
              </a:buClr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5pPr>
            <a:lvl6pPr marL="1536700" indent="-277813" algn="l" rtl="0" fontAlgn="base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6pPr>
            <a:lvl7pPr marL="1993900" indent="-277813" algn="l" rtl="0" fontAlgn="base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7pPr>
            <a:lvl8pPr marL="2451100" indent="-277813" algn="l" rtl="0" fontAlgn="base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8pPr>
            <a:lvl9pPr marL="2908300" indent="-277813" algn="l" rtl="0" fontAlgn="base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chemeClr val="accent4"/>
              </a:buClr>
            </a:pPr>
            <a:r>
              <a:rPr lang="en-US" sz="1800" kern="0" dirty="0" smtClean="0"/>
              <a:t>Arrival via subway U2 – Station «</a:t>
            </a:r>
            <a:r>
              <a:rPr lang="en-US" sz="1800" kern="0" dirty="0" err="1" smtClean="0"/>
              <a:t>Seestadt</a:t>
            </a:r>
            <a:r>
              <a:rPr lang="en-US" sz="1800" kern="0" dirty="0" smtClean="0"/>
              <a:t>»</a:t>
            </a:r>
          </a:p>
          <a:p>
            <a:pPr lvl="1">
              <a:buClr>
                <a:schemeClr val="accent4"/>
              </a:buClr>
            </a:pPr>
            <a:r>
              <a:rPr lang="en-US" sz="1800" kern="0" dirty="0" smtClean="0"/>
              <a:t>Further information </a:t>
            </a:r>
            <a:r>
              <a:rPr lang="en-US" sz="1800" kern="0" dirty="0">
                <a:hlinkClick r:id="rId2"/>
              </a:rPr>
              <a:t>http://pilotfabrik.tuwien.ac.at/en/kontakt</a:t>
            </a:r>
            <a:r>
              <a:rPr lang="en-US" sz="1800" kern="0" dirty="0" smtClean="0">
                <a:hlinkClick r:id="rId2"/>
              </a:rPr>
              <a:t>/</a:t>
            </a:r>
            <a:endParaRPr lang="en-US" sz="1800" kern="0" dirty="0" smtClean="0"/>
          </a:p>
          <a:p>
            <a:pPr lvl="1">
              <a:buClr>
                <a:schemeClr val="accent4"/>
              </a:buClr>
            </a:pPr>
            <a:r>
              <a:rPr lang="en-US" sz="1800" kern="0" dirty="0"/>
              <a:t>As </a:t>
            </a:r>
            <a:r>
              <a:rPr lang="en-US" sz="1800" kern="0" dirty="0" smtClean="0"/>
              <a:t>mentioned, the event will be held in the local language (German)</a:t>
            </a:r>
            <a:endParaRPr lang="en-US" sz="1800" kern="0" dirty="0"/>
          </a:p>
          <a:p>
            <a:pPr lvl="1">
              <a:buClr>
                <a:schemeClr val="accent4"/>
              </a:buClr>
            </a:pPr>
            <a:r>
              <a:rPr lang="en-US" sz="1800" kern="0" dirty="0" smtClean="0"/>
              <a:t>Please register for the Workshop until end of this week (so we can organize an interpreter if necessary) at </a:t>
            </a:r>
            <a:r>
              <a:rPr lang="en-US" sz="1800" kern="0" dirty="0" smtClean="0">
                <a:hlinkClick r:id="rId3"/>
              </a:rPr>
              <a:t>bifocalps@fraunhofer.at</a:t>
            </a:r>
            <a:r>
              <a:rPr lang="en-US" sz="1800" kern="0" dirty="0" smtClean="0"/>
              <a:t> </a:t>
            </a:r>
          </a:p>
          <a:p>
            <a:pPr lvl="1">
              <a:buClr>
                <a:schemeClr val="accent4"/>
              </a:buClr>
            </a:pPr>
            <a:endParaRPr lang="en-US" sz="1800" kern="0" dirty="0"/>
          </a:p>
          <a:p>
            <a:pPr lvl="1">
              <a:buClr>
                <a:schemeClr val="accent4"/>
              </a:buClr>
            </a:pPr>
            <a:endParaRPr lang="en-US" sz="1800" kern="0" dirty="0"/>
          </a:p>
          <a:p>
            <a:pPr lvl="2">
              <a:buClr>
                <a:schemeClr val="accent4"/>
              </a:buClr>
            </a:pPr>
            <a:endParaRPr lang="en-US" sz="1800" kern="0" dirty="0" smtClean="0"/>
          </a:p>
        </p:txBody>
      </p:sp>
      <p:pic>
        <p:nvPicPr>
          <p:cNvPr id="6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2880" y="2234636"/>
            <a:ext cx="5079411" cy="37628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4014" y="6223779"/>
            <a:ext cx="3381375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4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IFOCAlps2" id="{58F20FDC-06FA-43DF-AD96-FFD1F445A66F}" vid="{D689F5F2-E941-433E-8684-DCB29C01EA6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BIFOCAlps_Template</Template>
  <TotalTime>0</TotalTime>
  <Words>174</Words>
  <Application>Microsoft Office PowerPoint</Application>
  <PresentationFormat>Breitbild</PresentationFormat>
  <Paragraphs>30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Activity A.T3.2 – Local workshop in Vienna</vt:lpstr>
      <vt:lpstr>Key facts about the Workshop</vt:lpstr>
      <vt:lpstr>Final Agenda – 22.02.2018 – 13:00-18:00 </vt:lpstr>
      <vt:lpstr>Further information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Florian Maurer</dc:creator>
  <cp:lastModifiedBy>Biegler, Christoph</cp:lastModifiedBy>
  <cp:revision>7</cp:revision>
  <dcterms:created xsi:type="dcterms:W3CDTF">2017-01-13T07:46:21Z</dcterms:created>
  <dcterms:modified xsi:type="dcterms:W3CDTF">2018-02-20T15:54:18Z</dcterms:modified>
</cp:coreProperties>
</file>